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7" r:id="rId4"/>
    <p:sldId id="259" r:id="rId5"/>
    <p:sldId id="263" r:id="rId6"/>
    <p:sldId id="261" r:id="rId7"/>
    <p:sldId id="264" r:id="rId8"/>
    <p:sldId id="265" r:id="rId9"/>
    <p:sldId id="266" r:id="rId10"/>
    <p:sldId id="260"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uk-UA"/>
              <a:t>Клацніть, щоб редагувати стиль зразка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p:txBody>
          <a:bodyPr/>
          <a:lstStyle/>
          <a:p>
            <a:fld id="{714F6F8B-478F-4622-8A8D-F166245317CF}" type="datetimeFigureOut">
              <a:rPr lang="uk-UA" smtClean="0"/>
              <a:t>11.10.2024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F08FECAD-1E17-4426-82D7-9CE27CCC5972}" type="slidenum">
              <a:rPr lang="uk-UA" smtClean="0"/>
              <a:t>‹№›</a:t>
            </a:fld>
            <a:endParaRPr lang="uk-UA"/>
          </a:p>
        </p:txBody>
      </p:sp>
    </p:spTree>
    <p:extLst>
      <p:ext uri="{BB962C8B-B14F-4D97-AF65-F5344CB8AC3E}">
        <p14:creationId xmlns:p14="http://schemas.microsoft.com/office/powerpoint/2010/main" val="1993625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Назва та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714F6F8B-478F-4622-8A8D-F166245317CF}" type="datetimeFigureOut">
              <a:rPr lang="uk-UA" smtClean="0"/>
              <a:t>11.10.2024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F08FECAD-1E17-4426-82D7-9CE27CCC5972}" type="slidenum">
              <a:rPr lang="uk-UA" smtClean="0"/>
              <a:t>‹№›</a:t>
            </a:fld>
            <a:endParaRPr lang="uk-UA"/>
          </a:p>
        </p:txBody>
      </p:sp>
    </p:spTree>
    <p:extLst>
      <p:ext uri="{BB962C8B-B14F-4D97-AF65-F5344CB8AC3E}">
        <p14:creationId xmlns:p14="http://schemas.microsoft.com/office/powerpoint/2010/main" val="1989876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uk-UA"/>
              <a:t>Клацніть, щоб редагувати стиль зразка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a:t>Клацніть, щоб відредагувати стилі зразків тексту</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714F6F8B-478F-4622-8A8D-F166245317CF}" type="datetimeFigureOut">
              <a:rPr lang="uk-UA" smtClean="0"/>
              <a:t>11.10.2024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F08FECAD-1E17-4426-82D7-9CE27CCC5972}" type="slidenum">
              <a:rPr lang="uk-UA" smtClean="0"/>
              <a:t>‹№›</a:t>
            </a:fld>
            <a:endParaRPr lang="uk-UA"/>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640010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ка назв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714F6F8B-478F-4622-8A8D-F166245317CF}" type="datetimeFigureOut">
              <a:rPr lang="uk-UA" smtClean="0"/>
              <a:t>11.10.2024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F08FECAD-1E17-4426-82D7-9CE27CCC5972}" type="slidenum">
              <a:rPr lang="uk-UA" smtClean="0"/>
              <a:t>‹№›</a:t>
            </a:fld>
            <a:endParaRPr lang="uk-UA"/>
          </a:p>
        </p:txBody>
      </p:sp>
    </p:spTree>
    <p:extLst>
      <p:ext uri="{BB962C8B-B14F-4D97-AF65-F5344CB8AC3E}">
        <p14:creationId xmlns:p14="http://schemas.microsoft.com/office/powerpoint/2010/main" val="1390712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ка назви цитат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uk-UA"/>
              <a:t>Клацніть, щоб редагувати стиль зразка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a:t>Клацніть, щоб відредагувати стилі зразків тексту</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714F6F8B-478F-4622-8A8D-F166245317CF}" type="datetimeFigureOut">
              <a:rPr lang="uk-UA" smtClean="0"/>
              <a:t>11.10.2024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F08FECAD-1E17-4426-82D7-9CE27CCC5972}" type="slidenum">
              <a:rPr lang="uk-UA" smtClean="0"/>
              <a:t>‹№›</a:t>
            </a:fld>
            <a:endParaRPr lang="uk-UA"/>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3244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Істина/хибніст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uk-UA"/>
              <a:t>Клацніть, щоб редагувати стиль зразка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a:t>Клацніть, щоб відредагувати стилі зразків тексту</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714F6F8B-478F-4622-8A8D-F166245317CF}" type="datetimeFigureOut">
              <a:rPr lang="uk-UA" smtClean="0"/>
              <a:t>11.10.2024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F08FECAD-1E17-4426-82D7-9CE27CCC5972}" type="slidenum">
              <a:rPr lang="uk-UA" smtClean="0"/>
              <a:t>‹№›</a:t>
            </a:fld>
            <a:endParaRPr lang="uk-UA"/>
          </a:p>
        </p:txBody>
      </p:sp>
    </p:spTree>
    <p:extLst>
      <p:ext uri="{BB962C8B-B14F-4D97-AF65-F5344CB8AC3E}">
        <p14:creationId xmlns:p14="http://schemas.microsoft.com/office/powerpoint/2010/main" val="2535301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714F6F8B-478F-4622-8A8D-F166245317CF}" type="datetimeFigureOut">
              <a:rPr lang="uk-UA" smtClean="0"/>
              <a:t>11.10.2024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F08FECAD-1E17-4426-82D7-9CE27CCC5972}" type="slidenum">
              <a:rPr lang="uk-UA" smtClean="0"/>
              <a:t>‹№›</a:t>
            </a:fld>
            <a:endParaRPr lang="uk-UA"/>
          </a:p>
        </p:txBody>
      </p:sp>
    </p:spTree>
    <p:extLst>
      <p:ext uri="{BB962C8B-B14F-4D97-AF65-F5344CB8AC3E}">
        <p14:creationId xmlns:p14="http://schemas.microsoft.com/office/powerpoint/2010/main" val="4141576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714F6F8B-478F-4622-8A8D-F166245317CF}" type="datetimeFigureOut">
              <a:rPr lang="uk-UA" smtClean="0"/>
              <a:t>11.10.2024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F08FECAD-1E17-4426-82D7-9CE27CCC5972}" type="slidenum">
              <a:rPr lang="uk-UA" smtClean="0"/>
              <a:t>‹№›</a:t>
            </a:fld>
            <a:endParaRPr lang="uk-UA"/>
          </a:p>
        </p:txBody>
      </p:sp>
    </p:spTree>
    <p:extLst>
      <p:ext uri="{BB962C8B-B14F-4D97-AF65-F5344CB8AC3E}">
        <p14:creationId xmlns:p14="http://schemas.microsoft.com/office/powerpoint/2010/main" val="1127520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714F6F8B-478F-4622-8A8D-F166245317CF}" type="datetimeFigureOut">
              <a:rPr lang="uk-UA" smtClean="0"/>
              <a:t>11.10.2024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F08FECAD-1E17-4426-82D7-9CE27CCC5972}" type="slidenum">
              <a:rPr lang="uk-UA" smtClean="0"/>
              <a:t>‹№›</a:t>
            </a:fld>
            <a:endParaRPr lang="uk-UA"/>
          </a:p>
        </p:txBody>
      </p:sp>
    </p:spTree>
    <p:extLst>
      <p:ext uri="{BB962C8B-B14F-4D97-AF65-F5344CB8AC3E}">
        <p14:creationId xmlns:p14="http://schemas.microsoft.com/office/powerpoint/2010/main" val="3030709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714F6F8B-478F-4622-8A8D-F166245317CF}" type="datetimeFigureOut">
              <a:rPr lang="uk-UA" smtClean="0"/>
              <a:t>11.10.2024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F08FECAD-1E17-4426-82D7-9CE27CCC5972}" type="slidenum">
              <a:rPr lang="uk-UA" smtClean="0"/>
              <a:t>‹№›</a:t>
            </a:fld>
            <a:endParaRPr lang="uk-UA"/>
          </a:p>
        </p:txBody>
      </p:sp>
    </p:spTree>
    <p:extLst>
      <p:ext uri="{BB962C8B-B14F-4D97-AF65-F5344CB8AC3E}">
        <p14:creationId xmlns:p14="http://schemas.microsoft.com/office/powerpoint/2010/main" val="1508611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714F6F8B-478F-4622-8A8D-F166245317CF}" type="datetimeFigureOut">
              <a:rPr lang="uk-UA" smtClean="0"/>
              <a:t>11.10.2024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F08FECAD-1E17-4426-82D7-9CE27CCC5972}" type="slidenum">
              <a:rPr lang="uk-UA" smtClean="0"/>
              <a:t>‹№›</a:t>
            </a:fld>
            <a:endParaRPr lang="uk-UA"/>
          </a:p>
        </p:txBody>
      </p:sp>
    </p:spTree>
    <p:extLst>
      <p:ext uri="{BB962C8B-B14F-4D97-AF65-F5344CB8AC3E}">
        <p14:creationId xmlns:p14="http://schemas.microsoft.com/office/powerpoint/2010/main" val="4067471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714F6F8B-478F-4622-8A8D-F166245317CF}" type="datetimeFigureOut">
              <a:rPr lang="uk-UA" smtClean="0"/>
              <a:t>11.10.2024</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F08FECAD-1E17-4426-82D7-9CE27CCC5972}" type="slidenum">
              <a:rPr lang="uk-UA" smtClean="0"/>
              <a:t>‹№›</a:t>
            </a:fld>
            <a:endParaRPr lang="uk-UA"/>
          </a:p>
        </p:txBody>
      </p:sp>
    </p:spTree>
    <p:extLst>
      <p:ext uri="{BB962C8B-B14F-4D97-AF65-F5344CB8AC3E}">
        <p14:creationId xmlns:p14="http://schemas.microsoft.com/office/powerpoint/2010/main" val="138638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uk-UA"/>
              <a:t>Клацніть, щоб редагувати стиль зразка заголовка</a:t>
            </a:r>
            <a:endParaRPr lang="en-US" dirty="0"/>
          </a:p>
        </p:txBody>
      </p:sp>
      <p:sp>
        <p:nvSpPr>
          <p:cNvPr id="3" name="Date Placeholder 2"/>
          <p:cNvSpPr>
            <a:spLocks noGrp="1"/>
          </p:cNvSpPr>
          <p:nvPr>
            <p:ph type="dt" sz="half" idx="10"/>
          </p:nvPr>
        </p:nvSpPr>
        <p:spPr/>
        <p:txBody>
          <a:bodyPr/>
          <a:lstStyle/>
          <a:p>
            <a:fld id="{714F6F8B-478F-4622-8A8D-F166245317CF}" type="datetimeFigureOut">
              <a:rPr lang="uk-UA" smtClean="0"/>
              <a:t>11.10.2024</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F08FECAD-1E17-4426-82D7-9CE27CCC5972}" type="slidenum">
              <a:rPr lang="uk-UA" smtClean="0"/>
              <a:t>‹№›</a:t>
            </a:fld>
            <a:endParaRPr lang="uk-UA"/>
          </a:p>
        </p:txBody>
      </p:sp>
    </p:spTree>
    <p:extLst>
      <p:ext uri="{BB962C8B-B14F-4D97-AF65-F5344CB8AC3E}">
        <p14:creationId xmlns:p14="http://schemas.microsoft.com/office/powerpoint/2010/main" val="1327897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4F6F8B-478F-4622-8A8D-F166245317CF}" type="datetimeFigureOut">
              <a:rPr lang="uk-UA" smtClean="0"/>
              <a:t>11.10.2024</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F08FECAD-1E17-4426-82D7-9CE27CCC5972}" type="slidenum">
              <a:rPr lang="uk-UA" smtClean="0"/>
              <a:t>‹№›</a:t>
            </a:fld>
            <a:endParaRPr lang="uk-UA"/>
          </a:p>
        </p:txBody>
      </p:sp>
    </p:spTree>
    <p:extLst>
      <p:ext uri="{BB962C8B-B14F-4D97-AF65-F5344CB8AC3E}">
        <p14:creationId xmlns:p14="http://schemas.microsoft.com/office/powerpoint/2010/main" val="687110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714F6F8B-478F-4622-8A8D-F166245317CF}" type="datetimeFigureOut">
              <a:rPr lang="uk-UA" smtClean="0"/>
              <a:t>11.10.2024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F08FECAD-1E17-4426-82D7-9CE27CCC5972}" type="slidenum">
              <a:rPr lang="uk-UA" smtClean="0"/>
              <a:t>‹№›</a:t>
            </a:fld>
            <a:endParaRPr lang="uk-UA"/>
          </a:p>
        </p:txBody>
      </p:sp>
    </p:spTree>
    <p:extLst>
      <p:ext uri="{BB962C8B-B14F-4D97-AF65-F5344CB8AC3E}">
        <p14:creationId xmlns:p14="http://schemas.microsoft.com/office/powerpoint/2010/main" val="195214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714F6F8B-478F-4622-8A8D-F166245317CF}" type="datetimeFigureOut">
              <a:rPr lang="uk-UA" smtClean="0"/>
              <a:t>11.10.2024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F08FECAD-1E17-4426-82D7-9CE27CCC5972}" type="slidenum">
              <a:rPr lang="uk-UA" smtClean="0"/>
              <a:t>‹№›</a:t>
            </a:fld>
            <a:endParaRPr lang="uk-UA"/>
          </a:p>
        </p:txBody>
      </p:sp>
    </p:spTree>
    <p:extLst>
      <p:ext uri="{BB962C8B-B14F-4D97-AF65-F5344CB8AC3E}">
        <p14:creationId xmlns:p14="http://schemas.microsoft.com/office/powerpoint/2010/main" val="1761441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14F6F8B-478F-4622-8A8D-F166245317CF}" type="datetimeFigureOut">
              <a:rPr lang="uk-UA" smtClean="0"/>
              <a:t>11.10.2024</a:t>
            </a:fld>
            <a:endParaRPr lang="uk-UA"/>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uk-UA"/>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08FECAD-1E17-4426-82D7-9CE27CCC5972}" type="slidenum">
              <a:rPr lang="uk-UA" smtClean="0"/>
              <a:t>‹№›</a:t>
            </a:fld>
            <a:endParaRPr lang="uk-UA"/>
          </a:p>
        </p:txBody>
      </p:sp>
    </p:spTree>
    <p:extLst>
      <p:ext uri="{BB962C8B-B14F-4D97-AF65-F5344CB8AC3E}">
        <p14:creationId xmlns:p14="http://schemas.microsoft.com/office/powerpoint/2010/main" val="4071267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AAB141-44E0-5937-747D-A1FC13DD6070}"/>
              </a:ext>
            </a:extLst>
          </p:cNvPr>
          <p:cNvSpPr>
            <a:spLocks noGrp="1"/>
          </p:cNvSpPr>
          <p:nvPr>
            <p:ph type="ctrTitle"/>
          </p:nvPr>
        </p:nvSpPr>
        <p:spPr>
          <a:xfrm>
            <a:off x="6428509" y="1209964"/>
            <a:ext cx="3491346" cy="1995054"/>
          </a:xfrm>
        </p:spPr>
        <p:txBody>
          <a:bodyPr/>
          <a:lstStyle/>
          <a:p>
            <a:r>
              <a:rPr lang="uk-UA" dirty="0">
                <a:solidFill>
                  <a:schemeClr val="accent2">
                    <a:lumMod val="50000"/>
                  </a:schemeClr>
                </a:solidFill>
                <a:latin typeface="Bookman Old Style" panose="02050604050505020204" pitchFamily="18" charset="0"/>
                <a:cs typeface="Calibri Light" panose="020F0302020204030204" pitchFamily="34" charset="0"/>
              </a:rPr>
              <a:t>Цвітіння води</a:t>
            </a:r>
          </a:p>
        </p:txBody>
      </p:sp>
      <p:sp>
        <p:nvSpPr>
          <p:cNvPr id="3" name="Підзаголовок 2">
            <a:extLst>
              <a:ext uri="{FF2B5EF4-FFF2-40B4-BE49-F238E27FC236}">
                <a16:creationId xmlns:a16="http://schemas.microsoft.com/office/drawing/2014/main" id="{C294C5B7-835B-CBCA-A25B-04A7BD5E8857}"/>
              </a:ext>
            </a:extLst>
          </p:cNvPr>
          <p:cNvSpPr>
            <a:spLocks noGrp="1"/>
          </p:cNvSpPr>
          <p:nvPr>
            <p:ph type="subTitle" idx="1"/>
          </p:nvPr>
        </p:nvSpPr>
        <p:spPr>
          <a:xfrm>
            <a:off x="6428508" y="4050832"/>
            <a:ext cx="3840203" cy="2313391"/>
          </a:xfrm>
        </p:spPr>
        <p:txBody>
          <a:bodyPr>
            <a:noAutofit/>
          </a:bodyPr>
          <a:lstStyle/>
          <a:p>
            <a:pPr algn="ctr"/>
            <a:r>
              <a:rPr lang="uk-UA" sz="1400" dirty="0">
                <a:solidFill>
                  <a:schemeClr val="accent2">
                    <a:lumMod val="50000"/>
                  </a:schemeClr>
                </a:solidFill>
                <a:latin typeface="Calibri" panose="020F0502020204030204" pitchFamily="34" charset="0"/>
                <a:cs typeface="Calibri" panose="020F0502020204030204" pitchFamily="34" charset="0"/>
              </a:rPr>
              <a:t>   </a:t>
            </a:r>
            <a:r>
              <a:rPr lang="uk-UA" sz="1600" dirty="0">
                <a:solidFill>
                  <a:schemeClr val="accent2">
                    <a:lumMod val="50000"/>
                  </a:schemeClr>
                </a:solidFill>
                <a:latin typeface="Calibri" panose="020F0502020204030204" pitchFamily="34" charset="0"/>
                <a:cs typeface="Calibri" panose="020F0502020204030204" pitchFamily="34" charset="0"/>
              </a:rPr>
              <a:t>ПІДГОТУВАЛА</a:t>
            </a:r>
          </a:p>
          <a:p>
            <a:pPr algn="ctr"/>
            <a:r>
              <a:rPr lang="uk-UA" sz="1400" dirty="0">
                <a:solidFill>
                  <a:schemeClr val="accent2">
                    <a:lumMod val="50000"/>
                  </a:schemeClr>
                </a:solidFill>
                <a:latin typeface="Calibri" panose="020F0502020204030204" pitchFamily="34" charset="0"/>
                <a:cs typeface="Calibri" panose="020F0502020204030204" pitchFamily="34" charset="0"/>
              </a:rPr>
              <a:t>учениця 9-А класу</a:t>
            </a:r>
          </a:p>
          <a:p>
            <a:pPr algn="ctr"/>
            <a:r>
              <a:rPr lang="uk-UA" sz="1400" dirty="0">
                <a:solidFill>
                  <a:schemeClr val="accent2">
                    <a:lumMod val="50000"/>
                  </a:schemeClr>
                </a:solidFill>
                <a:latin typeface="Calibri" panose="020F0502020204030204" pitchFamily="34" charset="0"/>
                <a:cs typeface="Calibri" panose="020F0502020204030204" pitchFamily="34" charset="0"/>
              </a:rPr>
              <a:t>Уманської гімназії № 11 </a:t>
            </a:r>
          </a:p>
          <a:p>
            <a:pPr algn="ctr"/>
            <a:r>
              <a:rPr lang="uk-UA" sz="1400" dirty="0">
                <a:solidFill>
                  <a:schemeClr val="accent2">
                    <a:lumMod val="50000"/>
                  </a:schemeClr>
                </a:solidFill>
                <a:latin typeface="Calibri" panose="020F0502020204030204" pitchFamily="34" charset="0"/>
                <a:cs typeface="Calibri" panose="020F0502020204030204" pitchFamily="34" charset="0"/>
              </a:rPr>
              <a:t>Уманської міської ради </a:t>
            </a:r>
          </a:p>
          <a:p>
            <a:pPr algn="ctr"/>
            <a:r>
              <a:rPr lang="uk-UA" sz="1400" dirty="0">
                <a:solidFill>
                  <a:schemeClr val="accent2">
                    <a:lumMod val="50000"/>
                  </a:schemeClr>
                </a:solidFill>
                <a:latin typeface="Calibri" panose="020F0502020204030204" pitchFamily="34" charset="0"/>
                <a:cs typeface="Calibri" panose="020F0502020204030204" pitchFamily="34" charset="0"/>
              </a:rPr>
              <a:t>Черкаської області </a:t>
            </a:r>
          </a:p>
          <a:p>
            <a:pPr algn="ctr"/>
            <a:r>
              <a:rPr lang="uk-UA" sz="1400" dirty="0">
                <a:solidFill>
                  <a:schemeClr val="accent2">
                    <a:lumMod val="50000"/>
                  </a:schemeClr>
                </a:solidFill>
                <a:latin typeface="Calibri" panose="020F0502020204030204" pitchFamily="34" charset="0"/>
                <a:cs typeface="Calibri" panose="020F0502020204030204" pitchFamily="34" charset="0"/>
              </a:rPr>
              <a:t>  Запорожець Крістіна</a:t>
            </a:r>
          </a:p>
        </p:txBody>
      </p:sp>
      <p:pic>
        <p:nvPicPr>
          <p:cNvPr id="5" name="Рисунок 4">
            <a:extLst>
              <a:ext uri="{FF2B5EF4-FFF2-40B4-BE49-F238E27FC236}">
                <a16:creationId xmlns:a16="http://schemas.microsoft.com/office/drawing/2014/main" id="{E4A8562E-64B8-99A1-FF50-6D54B31857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164" y="855135"/>
            <a:ext cx="6031345" cy="4523509"/>
          </a:xfrm>
          <a:prstGeom prst="rect">
            <a:avLst/>
          </a:prstGeom>
        </p:spPr>
      </p:pic>
    </p:spTree>
    <p:extLst>
      <p:ext uri="{BB962C8B-B14F-4D97-AF65-F5344CB8AC3E}">
        <p14:creationId xmlns:p14="http://schemas.microsoft.com/office/powerpoint/2010/main" val="18735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CAB5B96-5A6C-8C49-A161-E3F21426E1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956633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85EAF2-5E9E-6CDE-6B65-1C528CBA3583}"/>
              </a:ext>
            </a:extLst>
          </p:cNvPr>
          <p:cNvSpPr>
            <a:spLocks noGrp="1"/>
          </p:cNvSpPr>
          <p:nvPr>
            <p:ph type="title"/>
          </p:nvPr>
        </p:nvSpPr>
        <p:spPr>
          <a:xfrm>
            <a:off x="221673" y="461818"/>
            <a:ext cx="2937163" cy="5532582"/>
          </a:xfrm>
        </p:spPr>
        <p:txBody>
          <a:bodyPr>
            <a:normAutofit/>
          </a:bodyPr>
          <a:lstStyle/>
          <a:p>
            <a:r>
              <a:rPr lang="uk-UA" sz="2800" dirty="0">
                <a:solidFill>
                  <a:srgbClr val="00B050"/>
                </a:solidFill>
                <a:latin typeface="Calibri" panose="020F0502020204030204" pitchFamily="34" charset="0"/>
                <a:cs typeface="Calibri" panose="020F0502020204030204" pitchFamily="34" charset="0"/>
              </a:rPr>
              <a:t>«Цвітіння» води </a:t>
            </a:r>
            <a:r>
              <a:rPr lang="uk-UA" sz="1800" dirty="0">
                <a:latin typeface="Calibri" panose="020F0502020204030204" pitchFamily="34" charset="0"/>
                <a:cs typeface="Calibri" panose="020F0502020204030204" pitchFamily="34" charset="0"/>
              </a:rPr>
              <a:t>– </a:t>
            </a:r>
            <a:r>
              <a:rPr lang="uk-UA" sz="1800" dirty="0">
                <a:solidFill>
                  <a:schemeClr val="tx1"/>
                </a:solidFill>
                <a:latin typeface="Calibri" panose="020F0502020204030204" pitchFamily="34" charset="0"/>
                <a:cs typeface="Calibri" panose="020F0502020204030204" pitchFamily="34" charset="0"/>
              </a:rPr>
              <a:t>це природне явище, яке проявляється в зміні забарвлення води. З прозорої вона стає мутновато-зеленою, а згодом набуває яскравого темно-зеленого кольору.</a:t>
            </a:r>
            <a:br>
              <a:rPr lang="uk-UA" sz="1800" dirty="0">
                <a:solidFill>
                  <a:schemeClr val="tx1"/>
                </a:solidFill>
                <a:latin typeface="Calibri" panose="020F0502020204030204" pitchFamily="34" charset="0"/>
                <a:cs typeface="Calibri" panose="020F0502020204030204" pitchFamily="34" charset="0"/>
              </a:rPr>
            </a:br>
            <a:br>
              <a:rPr lang="uk-UA" sz="1800" dirty="0">
                <a:solidFill>
                  <a:schemeClr val="tx1"/>
                </a:solidFill>
                <a:latin typeface="Calibri" panose="020F0502020204030204" pitchFamily="34" charset="0"/>
                <a:cs typeface="Calibri" panose="020F0502020204030204" pitchFamily="34" charset="0"/>
              </a:rPr>
            </a:br>
            <a:br>
              <a:rPr lang="uk-UA" sz="1800" dirty="0">
                <a:solidFill>
                  <a:schemeClr val="tx1"/>
                </a:solidFill>
                <a:latin typeface="Calibri" panose="020F0502020204030204" pitchFamily="34" charset="0"/>
                <a:cs typeface="Calibri" panose="020F0502020204030204" pitchFamily="34" charset="0"/>
              </a:rPr>
            </a:br>
            <a:r>
              <a:rPr lang="uk-UA" sz="1800" dirty="0">
                <a:solidFill>
                  <a:schemeClr val="tx1"/>
                </a:solidFill>
                <a:latin typeface="Calibri" panose="020F0502020204030204" pitchFamily="34" charset="0"/>
                <a:cs typeface="Calibri" panose="020F0502020204030204" pitchFamily="34" charset="0"/>
              </a:rPr>
              <a:t>Це розмноження синьо-зелених водоростей результат масового– </a:t>
            </a:r>
            <a:r>
              <a:rPr lang="uk-UA" sz="1800" dirty="0">
                <a:solidFill>
                  <a:schemeClr val="accent2">
                    <a:lumMod val="75000"/>
                  </a:schemeClr>
                </a:solidFill>
                <a:latin typeface="Calibri" panose="020F0502020204030204" pitchFamily="34" charset="0"/>
                <a:cs typeface="Calibri" panose="020F0502020204030204" pitchFamily="34" charset="0"/>
              </a:rPr>
              <a:t>ціанобактерій. </a:t>
            </a:r>
            <a:r>
              <a:rPr lang="uk-UA" sz="1800" dirty="0">
                <a:solidFill>
                  <a:schemeClr val="tx1"/>
                </a:solidFill>
                <a:latin typeface="Calibri" panose="020F0502020204030204" pitchFamily="34" charset="0"/>
                <a:cs typeface="Calibri" panose="020F0502020204030204" pitchFamily="34" charset="0"/>
              </a:rPr>
              <a:t>Вони є невід'ємною частиною кожної водойми та поширені в стоячій воді й річках.</a:t>
            </a:r>
            <a:br>
              <a:rPr lang="ru-RU" sz="900" b="1" i="0" dirty="0">
                <a:solidFill>
                  <a:srgbClr val="2A2F37"/>
                </a:solidFill>
                <a:effectLst/>
                <a:latin typeface="PTSerif"/>
              </a:rPr>
            </a:br>
            <a:endParaRPr lang="uk-UA" sz="1400" dirty="0">
              <a:solidFill>
                <a:schemeClr val="tx1"/>
              </a:solidFill>
              <a:latin typeface="Calibri" panose="020F0502020204030204" pitchFamily="34" charset="0"/>
              <a:cs typeface="Calibri" panose="020F0502020204030204" pitchFamily="34" charset="0"/>
            </a:endParaRPr>
          </a:p>
        </p:txBody>
      </p:sp>
      <p:pic>
        <p:nvPicPr>
          <p:cNvPr id="4" name="Рисунок 3">
            <a:extLst>
              <a:ext uri="{FF2B5EF4-FFF2-40B4-BE49-F238E27FC236}">
                <a16:creationId xmlns:a16="http://schemas.microsoft.com/office/drawing/2014/main" id="{530EF0D2-C78E-8B44-7E26-BBB48737A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6474" y="147781"/>
            <a:ext cx="9125526" cy="5056909"/>
          </a:xfrm>
          <a:prstGeom prst="rect">
            <a:avLst/>
          </a:prstGeom>
        </p:spPr>
      </p:pic>
    </p:spTree>
    <p:extLst>
      <p:ext uri="{BB962C8B-B14F-4D97-AF65-F5344CB8AC3E}">
        <p14:creationId xmlns:p14="http://schemas.microsoft.com/office/powerpoint/2010/main" val="3511741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DCDBEEA-0524-740B-8EED-BA085F533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1820" y="1941946"/>
            <a:ext cx="8321963" cy="4703618"/>
          </a:xfrm>
          <a:prstGeom prst="rect">
            <a:avLst/>
          </a:prstGeom>
        </p:spPr>
      </p:pic>
      <p:sp>
        <p:nvSpPr>
          <p:cNvPr id="7" name="TextBox 6">
            <a:extLst>
              <a:ext uri="{FF2B5EF4-FFF2-40B4-BE49-F238E27FC236}">
                <a16:creationId xmlns:a16="http://schemas.microsoft.com/office/drawing/2014/main" id="{78AEA38A-58B2-C916-AD5F-306611F70F50}"/>
              </a:ext>
            </a:extLst>
          </p:cNvPr>
          <p:cNvSpPr txBox="1"/>
          <p:nvPr/>
        </p:nvSpPr>
        <p:spPr>
          <a:xfrm>
            <a:off x="4682836" y="210127"/>
            <a:ext cx="6169891" cy="1477328"/>
          </a:xfrm>
          <a:prstGeom prst="rect">
            <a:avLst/>
          </a:prstGeom>
          <a:noFill/>
        </p:spPr>
        <p:txBody>
          <a:bodyPr wrap="square">
            <a:spAutoFit/>
          </a:bodyPr>
          <a:lstStyle/>
          <a:p>
            <a:r>
              <a:rPr lang="uk-UA" dirty="0">
                <a:solidFill>
                  <a:schemeClr val="accent2">
                    <a:lumMod val="75000"/>
                  </a:schemeClr>
                </a:solidFill>
                <a:latin typeface="Calibri" panose="020F0502020204030204" pitchFamily="34" charset="0"/>
                <a:cs typeface="Calibri" panose="020F0502020204030204" pitchFamily="34" charset="0"/>
              </a:rPr>
              <a:t>Ціанобактерії </a:t>
            </a:r>
            <a:r>
              <a:rPr lang="uk-UA" dirty="0">
                <a:latin typeface="Calibri" panose="020F0502020204030204" pitchFamily="34" charset="0"/>
                <a:cs typeface="Calibri" panose="020F0502020204030204" pitchFamily="34" charset="0"/>
              </a:rPr>
              <a:t>– це синьо-зелені водорості. Синьо-зеленими їх називають, тому що на поверхні водойм вони формують синьо-зелену слизову плівку. Вони несуть особливу небезпеку для здоров'я людини через високотоксичний вплив під час контакту.</a:t>
            </a:r>
          </a:p>
        </p:txBody>
      </p:sp>
      <p:pic>
        <p:nvPicPr>
          <p:cNvPr id="8" name="Рисунок 7">
            <a:extLst>
              <a:ext uri="{FF2B5EF4-FFF2-40B4-BE49-F238E27FC236}">
                <a16:creationId xmlns:a16="http://schemas.microsoft.com/office/drawing/2014/main" id="{45F65F30-B233-1455-F10E-C2BA0278A5F6}"/>
              </a:ext>
            </a:extLst>
          </p:cNvPr>
          <p:cNvPicPr>
            <a:picLocks noChangeAspect="1"/>
          </p:cNvPicPr>
          <p:nvPr/>
        </p:nvPicPr>
        <p:blipFill>
          <a:blip r:embed="rId3"/>
          <a:stretch>
            <a:fillRect/>
          </a:stretch>
        </p:blipFill>
        <p:spPr>
          <a:xfrm>
            <a:off x="387928" y="212436"/>
            <a:ext cx="3906982" cy="3027911"/>
          </a:xfrm>
          <a:prstGeom prst="rect">
            <a:avLst/>
          </a:prstGeom>
        </p:spPr>
      </p:pic>
    </p:spTree>
    <p:extLst>
      <p:ext uri="{BB962C8B-B14F-4D97-AF65-F5344CB8AC3E}">
        <p14:creationId xmlns:p14="http://schemas.microsoft.com/office/powerpoint/2010/main" val="3635826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7D68FD-FAA1-625B-18E5-4E77C7AD9EBD}"/>
              </a:ext>
            </a:extLst>
          </p:cNvPr>
          <p:cNvSpPr>
            <a:spLocks noGrp="1"/>
          </p:cNvSpPr>
          <p:nvPr>
            <p:ph type="title"/>
          </p:nvPr>
        </p:nvSpPr>
        <p:spPr>
          <a:xfrm>
            <a:off x="696187" y="581318"/>
            <a:ext cx="6015698" cy="5877313"/>
          </a:xfrm>
        </p:spPr>
        <p:txBody>
          <a:bodyPr>
            <a:normAutofit/>
          </a:bodyPr>
          <a:lstStyle/>
          <a:p>
            <a:r>
              <a:rPr lang="uk-UA" sz="2800" dirty="0"/>
              <a:t>Що призводить до надмірного цвітіння</a:t>
            </a:r>
            <a:br>
              <a:rPr lang="uk-UA" dirty="0"/>
            </a:br>
            <a:r>
              <a:rPr lang="uk-UA" sz="1800" dirty="0">
                <a:solidFill>
                  <a:schemeClr val="tx1"/>
                </a:solidFill>
                <a:latin typeface="Calibri" panose="020F0502020204030204" pitchFamily="34" charset="0"/>
                <a:cs typeface="Calibri" panose="020F0502020204030204" pitchFamily="34" charset="0"/>
              </a:rPr>
              <a:t>На розмноження і розвиток синьо-зелених водоростей впливають екологічні умови, наприклад, </a:t>
            </a:r>
            <a:r>
              <a:rPr lang="uk-UA" sz="1800" dirty="0" err="1">
                <a:solidFill>
                  <a:schemeClr val="accent2">
                    <a:lumMod val="75000"/>
                  </a:schemeClr>
                </a:solidFill>
                <a:latin typeface="Calibri" panose="020F0502020204030204" pitchFamily="34" charset="0"/>
                <a:cs typeface="Calibri" panose="020F0502020204030204" pitchFamily="34" charset="0"/>
              </a:rPr>
              <a:t>метеокліматичні</a:t>
            </a:r>
            <a:r>
              <a:rPr lang="uk-UA" sz="1800" dirty="0">
                <a:solidFill>
                  <a:schemeClr val="tx1"/>
                </a:solidFill>
                <a:latin typeface="Calibri" panose="020F0502020204030204" pitchFamily="34" charset="0"/>
                <a:cs typeface="Calibri" panose="020F0502020204030204" pitchFamily="34" charset="0"/>
              </a:rPr>
              <a:t> ( швидкість вітру, температура середовища, інтенсивність сонячного випромінювання, опади), </a:t>
            </a:r>
            <a:r>
              <a:rPr lang="uk-UA" sz="1800" dirty="0">
                <a:solidFill>
                  <a:schemeClr val="accent2">
                    <a:lumMod val="75000"/>
                  </a:schemeClr>
                </a:solidFill>
                <a:latin typeface="Calibri" panose="020F0502020204030204" pitchFamily="34" charset="0"/>
                <a:cs typeface="Calibri" panose="020F0502020204030204" pitchFamily="34" charset="0"/>
              </a:rPr>
              <a:t>гідрологічні</a:t>
            </a:r>
            <a:r>
              <a:rPr lang="uk-UA" sz="1800" dirty="0">
                <a:solidFill>
                  <a:schemeClr val="tx1"/>
                </a:solidFill>
                <a:latin typeface="Calibri" panose="020F0502020204030204" pitchFamily="34" charset="0"/>
                <a:cs typeface="Calibri" panose="020F0502020204030204" pitchFamily="34" charset="0"/>
              </a:rPr>
              <a:t> (прозорість води, швидкість течії), </a:t>
            </a:r>
            <a:r>
              <a:rPr lang="uk-UA" sz="1800" dirty="0">
                <a:solidFill>
                  <a:schemeClr val="accent2">
                    <a:lumMod val="75000"/>
                  </a:schemeClr>
                </a:solidFill>
                <a:latin typeface="Calibri" panose="020F0502020204030204" pitchFamily="34" charset="0"/>
                <a:cs typeface="Calibri" panose="020F0502020204030204" pitchFamily="34" charset="0"/>
              </a:rPr>
              <a:t>біологічні</a:t>
            </a:r>
            <a:r>
              <a:rPr lang="uk-UA" sz="1800" dirty="0">
                <a:solidFill>
                  <a:schemeClr val="tx1"/>
                </a:solidFill>
                <a:latin typeface="Calibri" panose="020F0502020204030204" pitchFamily="34" charset="0"/>
                <a:cs typeface="Calibri" panose="020F0502020204030204" pitchFamily="34" charset="0"/>
              </a:rPr>
              <a:t> (водяна рослинність). Також евтрофікація є наслідком впливу і людської діяльності. У водойми потрапляє значна кількість мінеральних, особливо азотних і фосфатних добрив, синтетичних мийних засобів, скид побутових відходів. В умовах штилю і відносно високих температур на мілководді можна спостерігати найбільший масштаб цвітіння. </a:t>
            </a:r>
            <a:br>
              <a:rPr lang="uk-UA" dirty="0"/>
            </a:br>
            <a:endParaRPr lang="uk-UA" dirty="0"/>
          </a:p>
        </p:txBody>
      </p:sp>
      <p:pic>
        <p:nvPicPr>
          <p:cNvPr id="5" name="Рисунок 4">
            <a:extLst>
              <a:ext uri="{FF2B5EF4-FFF2-40B4-BE49-F238E27FC236}">
                <a16:creationId xmlns:a16="http://schemas.microsoft.com/office/drawing/2014/main" id="{B3C926F6-7DFF-4C68-A8F4-4E4302910A31}"/>
              </a:ext>
            </a:extLst>
          </p:cNvPr>
          <p:cNvPicPr>
            <a:picLocks noChangeAspect="1"/>
          </p:cNvPicPr>
          <p:nvPr/>
        </p:nvPicPr>
        <p:blipFill>
          <a:blip r:embed="rId2"/>
          <a:stretch>
            <a:fillRect/>
          </a:stretch>
        </p:blipFill>
        <p:spPr>
          <a:xfrm>
            <a:off x="6960063" y="2982701"/>
            <a:ext cx="4627878" cy="3475931"/>
          </a:xfrm>
          <a:prstGeom prst="rect">
            <a:avLst/>
          </a:prstGeom>
        </p:spPr>
      </p:pic>
    </p:spTree>
    <p:extLst>
      <p:ext uri="{BB962C8B-B14F-4D97-AF65-F5344CB8AC3E}">
        <p14:creationId xmlns:p14="http://schemas.microsoft.com/office/powerpoint/2010/main" val="2706639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093F781-D508-A5EF-9B84-74CE436C1E44}"/>
              </a:ext>
            </a:extLst>
          </p:cNvPr>
          <p:cNvSpPr>
            <a:spLocks noGrp="1"/>
          </p:cNvSpPr>
          <p:nvPr>
            <p:ph type="title"/>
          </p:nvPr>
        </p:nvSpPr>
        <p:spPr>
          <a:xfrm>
            <a:off x="471054" y="157019"/>
            <a:ext cx="8729057" cy="1699492"/>
          </a:xfrm>
        </p:spPr>
        <p:txBody>
          <a:bodyPr>
            <a:normAutofit/>
          </a:bodyPr>
          <a:lstStyle/>
          <a:p>
            <a:r>
              <a:rPr lang="uk-UA" sz="1800" dirty="0">
                <a:solidFill>
                  <a:schemeClr val="tx1"/>
                </a:solidFill>
                <a:latin typeface="Calibri" panose="020F0502020204030204" pitchFamily="34" charset="0"/>
                <a:cs typeface="Calibri" panose="020F0502020204030204" pitchFamily="34" charset="0"/>
              </a:rPr>
              <a:t>Навесні, коли вода прогрівається, водорості спливають на поверхню, утворюючи щільний шар 10-15 см завтовшки. Згодом ця маса починає відмирати та розкладатися з утворенням токсичних речовин. З'являється неприємний запах, знижується вміст кисню, активізуються анаеробні процеси.</a:t>
            </a:r>
          </a:p>
        </p:txBody>
      </p:sp>
      <p:pic>
        <p:nvPicPr>
          <p:cNvPr id="3" name="Рисунок 2">
            <a:extLst>
              <a:ext uri="{FF2B5EF4-FFF2-40B4-BE49-F238E27FC236}">
                <a16:creationId xmlns:a16="http://schemas.microsoft.com/office/drawing/2014/main" id="{4D06754F-9C3D-F045-E89F-1E4FE4A91FFE}"/>
              </a:ext>
            </a:extLst>
          </p:cNvPr>
          <p:cNvPicPr>
            <a:picLocks noChangeAspect="1"/>
          </p:cNvPicPr>
          <p:nvPr/>
        </p:nvPicPr>
        <p:blipFill>
          <a:blip r:embed="rId2"/>
          <a:stretch>
            <a:fillRect/>
          </a:stretch>
        </p:blipFill>
        <p:spPr>
          <a:xfrm>
            <a:off x="858980" y="1671131"/>
            <a:ext cx="8341131" cy="4648029"/>
          </a:xfrm>
          <a:prstGeom prst="rect">
            <a:avLst/>
          </a:prstGeom>
        </p:spPr>
      </p:pic>
    </p:spTree>
    <p:extLst>
      <p:ext uri="{BB962C8B-B14F-4D97-AF65-F5344CB8AC3E}">
        <p14:creationId xmlns:p14="http://schemas.microsoft.com/office/powerpoint/2010/main" val="2703157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749D27D-C045-8568-6EB2-92552D2825F2}"/>
              </a:ext>
            </a:extLst>
          </p:cNvPr>
          <p:cNvSpPr>
            <a:spLocks noGrp="1"/>
          </p:cNvSpPr>
          <p:nvPr>
            <p:ph type="title"/>
          </p:nvPr>
        </p:nvSpPr>
        <p:spPr/>
        <p:txBody>
          <a:bodyPr>
            <a:normAutofit fontScale="90000"/>
          </a:bodyPr>
          <a:lstStyle/>
          <a:p>
            <a:r>
              <a:rPr lang="uk-UA" sz="3100" dirty="0">
                <a:latin typeface="Calibri" panose="020F0502020204030204" pitchFamily="34" charset="0"/>
                <a:cs typeface="Calibri" panose="020F0502020204030204" pitchFamily="34" charset="0"/>
              </a:rPr>
              <a:t>Види водоростей</a:t>
            </a:r>
            <a:br>
              <a:rPr lang="uk-UA" sz="1800" dirty="0">
                <a:latin typeface="Calibri" panose="020F0502020204030204" pitchFamily="34" charset="0"/>
                <a:cs typeface="Calibri" panose="020F0502020204030204" pitchFamily="34" charset="0"/>
              </a:rPr>
            </a:br>
            <a:r>
              <a:rPr lang="uk-UA" sz="2000" dirty="0">
                <a:solidFill>
                  <a:schemeClr val="tx1"/>
                </a:solidFill>
                <a:latin typeface="Calibri" panose="020F0502020204030204" pitchFamily="34" charset="0"/>
                <a:cs typeface="Calibri" panose="020F0502020204030204" pitchFamily="34" charset="0"/>
              </a:rPr>
              <a:t>1. Синьо-зелені водорості (ціанобактерії)</a:t>
            </a:r>
            <a:br>
              <a:rPr lang="uk-UA" sz="2000" dirty="0">
                <a:solidFill>
                  <a:schemeClr val="tx1"/>
                </a:solidFill>
                <a:latin typeface="Calibri" panose="020F0502020204030204" pitchFamily="34" charset="0"/>
                <a:cs typeface="Calibri" panose="020F0502020204030204" pitchFamily="34" charset="0"/>
              </a:rPr>
            </a:br>
            <a:r>
              <a:rPr lang="uk-UA" sz="2000" dirty="0">
                <a:solidFill>
                  <a:schemeClr val="tx1"/>
                </a:solidFill>
                <a:latin typeface="Calibri" panose="020F0502020204030204" pitchFamily="34" charset="0"/>
                <a:cs typeface="Calibri" panose="020F0502020204030204" pitchFamily="34" charset="0"/>
              </a:rPr>
              <a:t>2. Зелені водорості </a:t>
            </a:r>
            <a:br>
              <a:rPr lang="uk-UA" sz="2000" dirty="0">
                <a:solidFill>
                  <a:schemeClr val="tx1"/>
                </a:solidFill>
                <a:latin typeface="Calibri" panose="020F0502020204030204" pitchFamily="34" charset="0"/>
                <a:cs typeface="Calibri" panose="020F0502020204030204" pitchFamily="34" charset="0"/>
              </a:rPr>
            </a:br>
            <a:r>
              <a:rPr lang="uk-UA" sz="2000" dirty="0">
                <a:solidFill>
                  <a:schemeClr val="tx1"/>
                </a:solidFill>
                <a:latin typeface="Calibri" panose="020F0502020204030204" pitchFamily="34" charset="0"/>
                <a:cs typeface="Calibri" panose="020F0502020204030204" pitchFamily="34" charset="0"/>
              </a:rPr>
              <a:t>3. Діатомові водорості</a:t>
            </a:r>
            <a:endParaRPr lang="uk-UA" sz="1800" dirty="0">
              <a:solidFill>
                <a:schemeClr val="tx1"/>
              </a:solidFill>
              <a:latin typeface="Calibri" panose="020F0502020204030204" pitchFamily="34" charset="0"/>
              <a:cs typeface="Calibri" panose="020F0502020204030204" pitchFamily="34" charset="0"/>
            </a:endParaRPr>
          </a:p>
        </p:txBody>
      </p:sp>
      <p:pic>
        <p:nvPicPr>
          <p:cNvPr id="7" name="Рисунок 6">
            <a:extLst>
              <a:ext uri="{FF2B5EF4-FFF2-40B4-BE49-F238E27FC236}">
                <a16:creationId xmlns:a16="http://schemas.microsoft.com/office/drawing/2014/main" id="{2EF30330-63D7-6F81-08F1-171BCE804CB2}"/>
              </a:ext>
            </a:extLst>
          </p:cNvPr>
          <p:cNvPicPr>
            <a:picLocks noChangeAspect="1"/>
          </p:cNvPicPr>
          <p:nvPr/>
        </p:nvPicPr>
        <p:blipFill>
          <a:blip r:embed="rId2"/>
          <a:stretch>
            <a:fillRect/>
          </a:stretch>
        </p:blipFill>
        <p:spPr>
          <a:xfrm>
            <a:off x="3538105" y="1538288"/>
            <a:ext cx="6667500" cy="5000625"/>
          </a:xfrm>
          <a:prstGeom prst="rect">
            <a:avLst/>
          </a:prstGeom>
        </p:spPr>
      </p:pic>
    </p:spTree>
    <p:extLst>
      <p:ext uri="{BB962C8B-B14F-4D97-AF65-F5344CB8AC3E}">
        <p14:creationId xmlns:p14="http://schemas.microsoft.com/office/powerpoint/2010/main" val="2723280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736C94-3556-A6F4-EA08-7978D61DD5A5}"/>
              </a:ext>
            </a:extLst>
          </p:cNvPr>
          <p:cNvSpPr>
            <a:spLocks noGrp="1"/>
          </p:cNvSpPr>
          <p:nvPr>
            <p:ph type="title"/>
          </p:nvPr>
        </p:nvSpPr>
        <p:spPr>
          <a:xfrm>
            <a:off x="677334" y="609600"/>
            <a:ext cx="8596668" cy="2096655"/>
          </a:xfrm>
        </p:spPr>
        <p:txBody>
          <a:bodyPr>
            <a:normAutofit/>
          </a:bodyPr>
          <a:lstStyle/>
          <a:p>
            <a:r>
              <a:rPr lang="uk-UA" sz="1800" dirty="0">
                <a:solidFill>
                  <a:schemeClr val="tx1"/>
                </a:solidFill>
                <a:latin typeface="Calibri" panose="020F0502020204030204" pitchFamily="34" charset="0"/>
                <a:cs typeface="Calibri" panose="020F0502020204030204" pitchFamily="34" charset="0"/>
              </a:rPr>
              <a:t>До боротьби зі шкідливим цвітінням води залучені не лише природоохоронні організації. Зокрема, </a:t>
            </a:r>
            <a:r>
              <a:rPr lang="en-US" sz="1800" dirty="0">
                <a:solidFill>
                  <a:schemeClr val="tx1"/>
                </a:solidFill>
                <a:latin typeface="Calibri" panose="020F0502020204030204" pitchFamily="34" charset="0"/>
                <a:cs typeface="Calibri" panose="020F0502020204030204" pitchFamily="34" charset="0"/>
              </a:rPr>
              <a:t>N</a:t>
            </a:r>
            <a:r>
              <a:rPr lang="uk-UA" sz="1800" dirty="0">
                <a:solidFill>
                  <a:schemeClr val="tx1"/>
                </a:solidFill>
                <a:latin typeface="Calibri" panose="020F0502020204030204" pitchFamily="34" charset="0"/>
                <a:cs typeface="Calibri" panose="020F0502020204030204" pitchFamily="34" charset="0"/>
              </a:rPr>
              <a:t>А</a:t>
            </a:r>
            <a:r>
              <a:rPr lang="en-US" sz="1800" dirty="0">
                <a:solidFill>
                  <a:schemeClr val="tx1"/>
                </a:solidFill>
                <a:latin typeface="Calibri" panose="020F0502020204030204" pitchFamily="34" charset="0"/>
                <a:cs typeface="Calibri" panose="020F0502020204030204" pitchFamily="34" charset="0"/>
              </a:rPr>
              <a:t>SA</a:t>
            </a:r>
            <a:r>
              <a:rPr lang="uk-UA" sz="1800" dirty="0">
                <a:solidFill>
                  <a:schemeClr val="tx1"/>
                </a:solidFill>
                <a:latin typeface="Calibri" panose="020F0502020204030204" pitchFamily="34" charset="0"/>
                <a:cs typeface="Calibri" panose="020F0502020204030204" pitchFamily="34" charset="0"/>
              </a:rPr>
              <a:t> постійно здійснює моніторинг цвітіння вод із космосу за допомогою спектрального аналізу. Ця місія називається</a:t>
            </a:r>
            <a:r>
              <a:rPr lang="en-US" sz="1800" dirty="0">
                <a:solidFill>
                  <a:schemeClr val="tx1"/>
                </a:solidFill>
                <a:latin typeface="Calibri" panose="020F0502020204030204" pitchFamily="34" charset="0"/>
                <a:cs typeface="Calibri" panose="020F0502020204030204" pitchFamily="34" charset="0"/>
              </a:rPr>
              <a:t> Coastal Ocean (HICO)</a:t>
            </a:r>
            <a:r>
              <a:rPr lang="uk-UA" sz="1800" dirty="0">
                <a:solidFill>
                  <a:schemeClr val="tx1"/>
                </a:solidFill>
                <a:latin typeface="Calibri" panose="020F0502020204030204" pitchFamily="34" charset="0"/>
                <a:cs typeface="Calibri" panose="020F0502020204030204" pitchFamily="34" charset="0"/>
              </a:rPr>
              <a:t>. Ця система моніторингу показала, як екосистема озера Ері постраждала від цвітіння води, що принесло значні економічні збитки для регіону і охопила одразу дві країни- США та Канаду. </a:t>
            </a:r>
          </a:p>
        </p:txBody>
      </p:sp>
      <p:pic>
        <p:nvPicPr>
          <p:cNvPr id="3" name="Рисунок 2">
            <a:extLst>
              <a:ext uri="{FF2B5EF4-FFF2-40B4-BE49-F238E27FC236}">
                <a16:creationId xmlns:a16="http://schemas.microsoft.com/office/drawing/2014/main" id="{78AFE0D2-37B1-532A-E18C-F681A1A54434}"/>
              </a:ext>
            </a:extLst>
          </p:cNvPr>
          <p:cNvPicPr>
            <a:picLocks noChangeAspect="1"/>
          </p:cNvPicPr>
          <p:nvPr/>
        </p:nvPicPr>
        <p:blipFill>
          <a:blip r:embed="rId2"/>
          <a:stretch>
            <a:fillRect/>
          </a:stretch>
        </p:blipFill>
        <p:spPr>
          <a:xfrm>
            <a:off x="2393660" y="2412566"/>
            <a:ext cx="6242339" cy="3221616"/>
          </a:xfrm>
          <a:prstGeom prst="rect">
            <a:avLst/>
          </a:prstGeom>
        </p:spPr>
      </p:pic>
    </p:spTree>
    <p:extLst>
      <p:ext uri="{BB962C8B-B14F-4D97-AF65-F5344CB8AC3E}">
        <p14:creationId xmlns:p14="http://schemas.microsoft.com/office/powerpoint/2010/main" val="946476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AF9DA9-94CD-197D-17F6-B1E87D04C175}"/>
              </a:ext>
            </a:extLst>
          </p:cNvPr>
          <p:cNvSpPr>
            <a:spLocks noGrp="1"/>
          </p:cNvSpPr>
          <p:nvPr>
            <p:ph type="title"/>
          </p:nvPr>
        </p:nvSpPr>
        <p:spPr/>
        <p:txBody>
          <a:bodyPr>
            <a:normAutofit fontScale="90000"/>
          </a:bodyPr>
          <a:lstStyle/>
          <a:p>
            <a:r>
              <a:rPr lang="uk-UA" sz="1800" dirty="0">
                <a:solidFill>
                  <a:schemeClr val="tx1"/>
                </a:solidFill>
                <a:latin typeface="Calibri" panose="020F0502020204030204" pitchFamily="34" charset="0"/>
                <a:cs typeface="Calibri" panose="020F0502020204030204" pitchFamily="34" charset="0"/>
              </a:rPr>
              <a:t>В Україні ми спостерігаємо</a:t>
            </a:r>
            <a:r>
              <a:rPr lang="en-US" sz="1800" dirty="0">
                <a:solidFill>
                  <a:schemeClr val="tx1"/>
                </a:solidFill>
                <a:latin typeface="Calibri" panose="020F0502020204030204" pitchFamily="34" charset="0"/>
                <a:cs typeface="Calibri" panose="020F0502020204030204" pitchFamily="34" charset="0"/>
              </a:rPr>
              <a:t> </a:t>
            </a:r>
            <a:r>
              <a:rPr lang="uk-UA" sz="1800" dirty="0">
                <a:solidFill>
                  <a:schemeClr val="tx1"/>
                </a:solidFill>
                <a:latin typeface="Calibri" panose="020F0502020204030204" pitchFamily="34" charset="0"/>
                <a:cs typeface="Calibri" panose="020F0502020204030204" pitchFamily="34" charset="0"/>
              </a:rPr>
              <a:t>цвітіння Дніпра, його приток, а також прибережної акваторії Чорного моря кілька разів на рік. Цю проблему активну висвітлюють екологічні та природоохоронні організації, такі як Всеукраїнська екологічна ліга. Вони наголошують на необхідності профілактики та правильної боротьби з цвітінням водойм в Україні.</a:t>
            </a:r>
            <a:endParaRPr lang="uk-UA" sz="1800" dirty="0"/>
          </a:p>
        </p:txBody>
      </p:sp>
      <p:pic>
        <p:nvPicPr>
          <p:cNvPr id="3" name="Рисунок 2">
            <a:extLst>
              <a:ext uri="{FF2B5EF4-FFF2-40B4-BE49-F238E27FC236}">
                <a16:creationId xmlns:a16="http://schemas.microsoft.com/office/drawing/2014/main" id="{8D029F93-6DE1-7288-A6B9-B59642016B52}"/>
              </a:ext>
            </a:extLst>
          </p:cNvPr>
          <p:cNvPicPr>
            <a:picLocks noChangeAspect="1"/>
          </p:cNvPicPr>
          <p:nvPr/>
        </p:nvPicPr>
        <p:blipFill>
          <a:blip r:embed="rId2"/>
          <a:stretch>
            <a:fillRect/>
          </a:stretch>
        </p:blipFill>
        <p:spPr>
          <a:xfrm>
            <a:off x="677334" y="1715653"/>
            <a:ext cx="7918645" cy="4454238"/>
          </a:xfrm>
          <a:prstGeom prst="rect">
            <a:avLst/>
          </a:prstGeom>
        </p:spPr>
      </p:pic>
    </p:spTree>
    <p:extLst>
      <p:ext uri="{BB962C8B-B14F-4D97-AF65-F5344CB8AC3E}">
        <p14:creationId xmlns:p14="http://schemas.microsoft.com/office/powerpoint/2010/main" val="3462463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B351FD-0518-2943-4D10-EE6CF2B39640}"/>
              </a:ext>
            </a:extLst>
          </p:cNvPr>
          <p:cNvSpPr>
            <a:spLocks noGrp="1"/>
          </p:cNvSpPr>
          <p:nvPr>
            <p:ph type="title"/>
          </p:nvPr>
        </p:nvSpPr>
        <p:spPr>
          <a:xfrm>
            <a:off x="677334" y="609599"/>
            <a:ext cx="8596668" cy="3288145"/>
          </a:xfrm>
        </p:spPr>
        <p:txBody>
          <a:bodyPr>
            <a:normAutofit/>
          </a:bodyPr>
          <a:lstStyle/>
          <a:p>
            <a:r>
              <a:rPr lang="uk-UA" sz="2800" dirty="0">
                <a:latin typeface="Calibri" panose="020F0502020204030204" pitchFamily="34" charset="0"/>
                <a:cs typeface="Calibri" panose="020F0502020204030204" pitchFamily="34" charset="0"/>
              </a:rPr>
              <a:t>Чи можна зупинити цвітіння водойм ?</a:t>
            </a:r>
            <a:br>
              <a:rPr lang="uk-UA" dirty="0"/>
            </a:br>
            <a:r>
              <a:rPr lang="uk-UA" sz="2000" dirty="0">
                <a:solidFill>
                  <a:schemeClr val="tx1"/>
                </a:solidFill>
                <a:latin typeface="Calibri" panose="020F0502020204030204" pitchFamily="34" charset="0"/>
                <a:cs typeface="Calibri" panose="020F0502020204030204" pitchFamily="34" charset="0"/>
              </a:rPr>
              <a:t>Існують засоби, які стримують ріст мікроскопічних водоростей, вбивають їх і осаджують шкідливі продукти їхньої життєдіяльності. </a:t>
            </a:r>
            <a:br>
              <a:rPr lang="uk-UA" sz="2000" dirty="0">
                <a:solidFill>
                  <a:schemeClr val="tx1"/>
                </a:solidFill>
                <a:latin typeface="Calibri" panose="020F0502020204030204" pitchFamily="34" charset="0"/>
                <a:cs typeface="Calibri" panose="020F0502020204030204" pitchFamily="34" charset="0"/>
              </a:rPr>
            </a:br>
            <a:r>
              <a:rPr lang="uk-UA" sz="2000" dirty="0">
                <a:solidFill>
                  <a:schemeClr val="tx1"/>
                </a:solidFill>
                <a:latin typeface="Calibri" panose="020F0502020204030204" pitchFamily="34" charset="0"/>
                <a:cs typeface="Calibri" panose="020F0502020204030204" pitchFamily="34" charset="0"/>
              </a:rPr>
              <a:t>До них належать:</a:t>
            </a:r>
            <a:br>
              <a:rPr lang="uk-UA" sz="2000" dirty="0">
                <a:solidFill>
                  <a:schemeClr val="tx1"/>
                </a:solidFill>
                <a:latin typeface="Calibri" panose="020F0502020204030204" pitchFamily="34" charset="0"/>
                <a:cs typeface="Calibri" panose="020F0502020204030204" pitchFamily="34" charset="0"/>
              </a:rPr>
            </a:br>
            <a:r>
              <a:rPr lang="uk-UA" sz="2000" dirty="0">
                <a:solidFill>
                  <a:schemeClr val="tx1"/>
                </a:solidFill>
                <a:latin typeface="Calibri" panose="020F0502020204030204" pitchFamily="34" charset="0"/>
                <a:cs typeface="Calibri" panose="020F0502020204030204" pitchFamily="34" charset="0"/>
              </a:rPr>
              <a:t>- органічні та неорганічні </a:t>
            </a:r>
            <a:r>
              <a:rPr lang="uk-UA" sz="2000" dirty="0" err="1">
                <a:solidFill>
                  <a:schemeClr val="tx1"/>
                </a:solidFill>
                <a:latin typeface="Calibri" panose="020F0502020204030204" pitchFamily="34" charset="0"/>
                <a:cs typeface="Calibri" panose="020F0502020204030204" pitchFamily="34" charset="0"/>
              </a:rPr>
              <a:t>альгіциди</a:t>
            </a:r>
            <a:r>
              <a:rPr lang="uk-UA" sz="2000" dirty="0">
                <a:solidFill>
                  <a:schemeClr val="tx1"/>
                </a:solidFill>
                <a:latin typeface="Calibri" panose="020F0502020204030204" pitchFamily="34" charset="0"/>
                <a:cs typeface="Calibri" panose="020F0502020204030204" pitchFamily="34" charset="0"/>
              </a:rPr>
              <a:t>;</a:t>
            </a:r>
            <a:br>
              <a:rPr lang="uk-UA" sz="2000" dirty="0">
                <a:solidFill>
                  <a:schemeClr val="tx1"/>
                </a:solidFill>
                <a:latin typeface="Calibri" panose="020F0502020204030204" pitchFamily="34" charset="0"/>
                <a:cs typeface="Calibri" panose="020F0502020204030204" pitchFamily="34" charset="0"/>
              </a:rPr>
            </a:br>
            <a:r>
              <a:rPr lang="uk-UA" sz="2000" dirty="0">
                <a:solidFill>
                  <a:schemeClr val="tx1"/>
                </a:solidFill>
                <a:latin typeface="Calibri" panose="020F0502020204030204" pitchFamily="34" charset="0"/>
                <a:cs typeface="Calibri" panose="020F0502020204030204" pitchFamily="34" charset="0"/>
              </a:rPr>
              <a:t>- мікробіологічні препарати, які конкурують зі шкідливими водоростями за поживні речовини, але є безпечними для екосистеми;</a:t>
            </a:r>
            <a:br>
              <a:rPr lang="uk-UA" sz="2000" dirty="0">
                <a:solidFill>
                  <a:schemeClr val="tx1"/>
                </a:solidFill>
                <a:latin typeface="Calibri" panose="020F0502020204030204" pitchFamily="34" charset="0"/>
                <a:cs typeface="Calibri" panose="020F0502020204030204" pitchFamily="34" charset="0"/>
              </a:rPr>
            </a:br>
            <a:r>
              <a:rPr lang="uk-UA" sz="2000" dirty="0">
                <a:solidFill>
                  <a:schemeClr val="tx1"/>
                </a:solidFill>
                <a:latin typeface="Calibri" panose="020F0502020204030204" pitchFamily="34" charset="0"/>
                <a:cs typeface="Calibri" panose="020F0502020204030204" pitchFamily="34" charset="0"/>
              </a:rPr>
              <a:t>- спеціальні порошки, які осаджують синьо-зелені водорості, механічно видаляючи їхню біомасу з водойм.</a:t>
            </a:r>
          </a:p>
        </p:txBody>
      </p:sp>
      <p:pic>
        <p:nvPicPr>
          <p:cNvPr id="3" name="Рисунок 2">
            <a:extLst>
              <a:ext uri="{FF2B5EF4-FFF2-40B4-BE49-F238E27FC236}">
                <a16:creationId xmlns:a16="http://schemas.microsoft.com/office/drawing/2014/main" id="{8D9669AF-100D-86C4-5B43-DF9D0E329A69}"/>
              </a:ext>
            </a:extLst>
          </p:cNvPr>
          <p:cNvPicPr>
            <a:picLocks noChangeAspect="1"/>
          </p:cNvPicPr>
          <p:nvPr/>
        </p:nvPicPr>
        <p:blipFill>
          <a:blip r:embed="rId2"/>
          <a:stretch>
            <a:fillRect/>
          </a:stretch>
        </p:blipFill>
        <p:spPr>
          <a:xfrm>
            <a:off x="4858327" y="3297382"/>
            <a:ext cx="6656339" cy="3560618"/>
          </a:xfrm>
          <a:prstGeom prst="rect">
            <a:avLst/>
          </a:prstGeom>
        </p:spPr>
      </p:pic>
    </p:spTree>
    <p:extLst>
      <p:ext uri="{BB962C8B-B14F-4D97-AF65-F5344CB8AC3E}">
        <p14:creationId xmlns:p14="http://schemas.microsoft.com/office/powerpoint/2010/main" val="1195945589"/>
      </p:ext>
    </p:extLst>
  </p:cSld>
  <p:clrMapOvr>
    <a:masterClrMapping/>
  </p:clrMapOvr>
</p:sld>
</file>

<file path=ppt/theme/theme1.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71</TotalTime>
  <Words>455</Words>
  <Application>Microsoft Office PowerPoint</Application>
  <PresentationFormat>Широкий екран</PresentationFormat>
  <Paragraphs>15</Paragraphs>
  <Slides>10</Slides>
  <Notes>0</Notes>
  <HiddenSlides>0</HiddenSlides>
  <MMClips>0</MMClips>
  <ScaleCrop>false</ScaleCrop>
  <HeadingPairs>
    <vt:vector size="6" baseType="variant">
      <vt:variant>
        <vt:lpstr>Використані шрифти</vt:lpstr>
      </vt:variant>
      <vt:variant>
        <vt:i4>6</vt:i4>
      </vt:variant>
      <vt:variant>
        <vt:lpstr>Тема</vt:lpstr>
      </vt:variant>
      <vt:variant>
        <vt:i4>1</vt:i4>
      </vt:variant>
      <vt:variant>
        <vt:lpstr>Заголовки слайдів</vt:lpstr>
      </vt:variant>
      <vt:variant>
        <vt:i4>10</vt:i4>
      </vt:variant>
    </vt:vector>
  </HeadingPairs>
  <TitlesOfParts>
    <vt:vector size="17" baseType="lpstr">
      <vt:lpstr>Arial</vt:lpstr>
      <vt:lpstr>Bookman Old Style</vt:lpstr>
      <vt:lpstr>Calibri</vt:lpstr>
      <vt:lpstr>PTSerif</vt:lpstr>
      <vt:lpstr>Trebuchet MS</vt:lpstr>
      <vt:lpstr>Wingdings 3</vt:lpstr>
      <vt:lpstr>Грань</vt:lpstr>
      <vt:lpstr>Цвітіння води</vt:lpstr>
      <vt:lpstr>«Цвітіння» води – це природне явище, яке проявляється в зміні забарвлення води. З прозорої вона стає мутновато-зеленою, а згодом набуває яскравого темно-зеленого кольору.   Це розмноження синьо-зелених водоростей результат масового– ціанобактерій. Вони є невід'ємною частиною кожної водойми та поширені в стоячій воді й річках. </vt:lpstr>
      <vt:lpstr>Презентація PowerPoint</vt:lpstr>
      <vt:lpstr>Що призводить до надмірного цвітіння На розмноження і розвиток синьо-зелених водоростей впливають екологічні умови, наприклад, метеокліматичні ( швидкість вітру, температура середовища, інтенсивність сонячного випромінювання, опади), гідрологічні (прозорість води, швидкість течії), біологічні (водяна рослинність). Також евтрофікація є наслідком впливу і людської діяльності. У водойми потрапляє значна кількість мінеральних, особливо азотних і фосфатних добрив, синтетичних мийних засобів, скид побутових відходів. В умовах штилю і відносно високих температур на мілководді можна спостерігати найбільший масштаб цвітіння.  </vt:lpstr>
      <vt:lpstr>Навесні, коли вода прогрівається, водорості спливають на поверхню, утворюючи щільний шар 10-15 см завтовшки. Згодом ця маса починає відмирати та розкладатися з утворенням токсичних речовин. З'являється неприємний запах, знижується вміст кисню, активізуються анаеробні процеси.</vt:lpstr>
      <vt:lpstr>Види водоростей 1. Синьо-зелені водорості (ціанобактерії) 2. Зелені водорості  3. Діатомові водорості</vt:lpstr>
      <vt:lpstr>До боротьби зі шкідливим цвітінням води залучені не лише природоохоронні організації. Зокрема, NАSA постійно здійснює моніторинг цвітіння вод із космосу за допомогою спектрального аналізу. Ця місія називається Coastal Ocean (HICO). Ця система моніторингу показала, як екосистема озера Ері постраждала від цвітіння води, що принесло значні економічні збитки для регіону і охопила одразу дві країни- США та Канаду. </vt:lpstr>
      <vt:lpstr>В Україні ми спостерігаємо цвітіння Дніпра, його приток, а також прибережної акваторії Чорного моря кілька разів на рік. Цю проблему активну висвітлюють екологічні та природоохоронні організації, такі як Всеукраїнська екологічна ліга. Вони наголошують на необхідності профілактики та правильної боротьби з цвітінням водойм в Україні.</vt:lpstr>
      <vt:lpstr>Чи можна зупинити цвітіння водойм ? Існують засоби, які стримують ріст мікроскопічних водоростей, вбивають їх і осаджують шкідливі продукти їхньої життєдіяльності.  До них належать: - органічні та неорганічні альгіциди; - мікробіологічні препарати, які конкурують зі шкідливими водоростями за поживні речовини, але є безпечними для екосистеми; - спеціальні порошки, які осаджують синьо-зелені водорості, механічно видаляючи їхню біомасу з водойм.</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Крістіна</dc:creator>
  <cp:lastModifiedBy>Крістіна</cp:lastModifiedBy>
  <cp:revision>2</cp:revision>
  <dcterms:created xsi:type="dcterms:W3CDTF">2024-10-09T16:32:57Z</dcterms:created>
  <dcterms:modified xsi:type="dcterms:W3CDTF">2024-10-11T15:16:57Z</dcterms:modified>
</cp:coreProperties>
</file>